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48"/>
  </p:notesMasterIdLst>
  <p:sldIdLst>
    <p:sldId id="256" r:id="rId2"/>
    <p:sldId id="257" r:id="rId3"/>
    <p:sldId id="261" r:id="rId4"/>
    <p:sldId id="262" r:id="rId5"/>
    <p:sldId id="258" r:id="rId6"/>
    <p:sldId id="316" r:id="rId7"/>
    <p:sldId id="263" r:id="rId8"/>
    <p:sldId id="259" r:id="rId9"/>
    <p:sldId id="284" r:id="rId10"/>
    <p:sldId id="264" r:id="rId11"/>
    <p:sldId id="285" r:id="rId12"/>
    <p:sldId id="286" r:id="rId13"/>
    <p:sldId id="287" r:id="rId14"/>
    <p:sldId id="288" r:id="rId15"/>
    <p:sldId id="265" r:id="rId16"/>
    <p:sldId id="290" r:id="rId17"/>
    <p:sldId id="289" r:id="rId18"/>
    <p:sldId id="291" r:id="rId19"/>
    <p:sldId id="294" r:id="rId20"/>
    <p:sldId id="267" r:id="rId21"/>
    <p:sldId id="295" r:id="rId22"/>
    <p:sldId id="296" r:id="rId23"/>
    <p:sldId id="297" r:id="rId24"/>
    <p:sldId id="298" r:id="rId25"/>
    <p:sldId id="299" r:id="rId26"/>
    <p:sldId id="268" r:id="rId27"/>
    <p:sldId id="302" r:id="rId28"/>
    <p:sldId id="300" r:id="rId29"/>
    <p:sldId id="301" r:id="rId30"/>
    <p:sldId id="303" r:id="rId31"/>
    <p:sldId id="269" r:id="rId32"/>
    <p:sldId id="270" r:id="rId33"/>
    <p:sldId id="304" r:id="rId34"/>
    <p:sldId id="305" r:id="rId35"/>
    <p:sldId id="306" r:id="rId36"/>
    <p:sldId id="307" r:id="rId37"/>
    <p:sldId id="311" r:id="rId38"/>
    <p:sldId id="312" r:id="rId39"/>
    <p:sldId id="313" r:id="rId40"/>
    <p:sldId id="308" r:id="rId41"/>
    <p:sldId id="314" r:id="rId42"/>
    <p:sldId id="315" r:id="rId43"/>
    <p:sldId id="309" r:id="rId44"/>
    <p:sldId id="278" r:id="rId45"/>
    <p:sldId id="293" r:id="rId46"/>
    <p:sldId id="279" r:id="rId4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4A2DCAC-74D3-4B89-A7EE-854592923629}">
  <a:tblStyle styleId="{74A2DCAC-74D3-4B89-A7EE-85459292362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18" d="100"/>
          <a:sy n="118" d="100"/>
        </p:scale>
        <p:origin x="1404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Google Shape;383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Google Shape;390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Google Shape;390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Google Shape;390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Google Shape;390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63988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Google Shape;390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Google Shape;390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3320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Google Shape;390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Google Shape;390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39348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5" name="Google Shape;387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06485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" name="Google Shape;391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2" name="Google Shape;391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Google Shape;390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Google Shape;390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90145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Google Shape;390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Google Shape;390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677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6514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5" name="Google Shape;387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1843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Google Shape;392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6" name="Google Shape;392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592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36582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71071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92752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5" name="Google Shape;387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60941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Google Shape;393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Google Shape;393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1611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Google Shape;393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8610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Google Shape;393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0615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Google Shape;393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37355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" name="Google Shape;3941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2" name="Google Shape;3942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5" name="Google Shape;3955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6" name="Google Shape;3956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5" name="Google Shape;3955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6" name="Google Shape;3956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40278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Google Shape;393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61648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Google Shape;393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20789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" name="Google Shape;3941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2" name="Google Shape;3942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9845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Google Shape;393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9059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Google Shape;393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8788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Google Shape;393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917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5" name="Google Shape;387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" name="Google Shape;3941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2" name="Google Shape;3942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93473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Google Shape;393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24860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Google Shape;393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20583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" name="Google Shape;3941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2" name="Google Shape;3942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77937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7" name="Google Shape;402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8" name="Google Shape;4028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9" name="Google Shape;391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0" name="Google Shape;392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28247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5" name="Google Shape;403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6" name="Google Shape;403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Google Shape;384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8" name="Google Shape;384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Google Shape;384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8" name="Google Shape;384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8546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5" name="Google Shape;387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801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Google Shape;93;p2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Google Shape;212;p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Google Shape;213;p2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Google Shape;423;p2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2400"/>
              <a:buNone/>
              <a:defRPr>
                <a:solidFill>
                  <a:srgbClr val="80BF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9pPr>
          </a:lstStyle>
          <a:p>
            <a:endParaRPr/>
          </a:p>
        </p:txBody>
      </p:sp>
      <p:grpSp>
        <p:nvGrpSpPr>
          <p:cNvPr id="529" name="Google Shape;529;p3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530" name="Google Shape;530;p3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Google Shape;610;p3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611" name="Google Shape;611;p3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3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731" name="Google Shape;731;p3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Google Shape;940;p3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941" name="Google Shape;941;p3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1566" name="Google Shape;1566;p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567" name="Google Shape;1567;p5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5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5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5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5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5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5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5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5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5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4" name="Google Shape;1624;p5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625" name="Google Shape;1625;p5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7" name="Google Shape;1687;p5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688" name="Google Shape;1688;p5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9" name="Google Shape;1789;p5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790" name="Google Shape;1790;p5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0" name="Google Shape;1840;p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grpSp>
        <p:nvGrpSpPr>
          <p:cNvPr id="1845" name="Google Shape;1845;p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846" name="Google Shape;1846;p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6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6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6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6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6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6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6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6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6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6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6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6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6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6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6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6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6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6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6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6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6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6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6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6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6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6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6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6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6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6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6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6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6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6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6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6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6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6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6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6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6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6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6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6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6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6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6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6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6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6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6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3" name="Google Shape;1903;p6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904" name="Google Shape;1904;p6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6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6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6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6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6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6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6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6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6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6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6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6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6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6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6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6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6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6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6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6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6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6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6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6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6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6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6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6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6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6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6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6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6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6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6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6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6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6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6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6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6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6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6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6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6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6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6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6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6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6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6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6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6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6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6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6" name="Google Shape;1966;p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967" name="Google Shape;1967;p6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6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6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6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6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6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6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6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6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6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6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6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6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6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6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6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6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6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6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6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6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6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6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6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6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6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6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6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6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6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6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6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6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6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6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6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6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6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6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6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6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6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6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6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6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6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6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6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6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6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6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6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6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6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6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6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6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6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6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6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6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6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6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6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6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6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6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6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6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6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6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6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6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6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6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6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6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6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6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6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6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6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6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6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6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6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6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6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6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6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6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8" name="Google Shape;2068;p6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069" name="Google Shape;2069;p6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6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6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6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6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6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6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6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6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6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6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6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6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6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6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6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6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6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6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6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6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6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6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6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6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6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6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6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6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6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6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6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6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6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6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6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6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6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6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6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6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6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6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6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6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9" name="Google Shape;2119;p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grpSp>
        <p:nvGrpSpPr>
          <p:cNvPr id="2125" name="Google Shape;2125;p7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126" name="Google Shape;2126;p7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7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7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7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7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7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7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7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7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7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7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7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7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7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7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7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7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7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7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7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7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7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7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7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7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7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7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7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7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7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7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7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7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7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7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7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7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7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7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7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7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7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7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7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7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7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7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7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7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7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7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3" name="Google Shape;2183;p7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184" name="Google Shape;2184;p7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7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7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7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7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7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7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7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7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7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7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7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7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7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7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7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7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7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7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7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7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7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7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7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7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7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7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7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7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7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7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7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7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7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7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7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7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7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7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7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7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7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7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7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7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7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7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7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7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7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7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7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7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7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7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7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6" name="Google Shape;2246;p7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247" name="Google Shape;2247;p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7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7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7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7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7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7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7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7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7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7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7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7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7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7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7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7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7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7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7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7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7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7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7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7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7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7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7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7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7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7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7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7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7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7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7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7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7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7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7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7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7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7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7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7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7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7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7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7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7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7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7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7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7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7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7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7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7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7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7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7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7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7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7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7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7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7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7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7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7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7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7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7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7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7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7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7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7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7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7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7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7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7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7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7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7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7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7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7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7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7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8" name="Google Shape;2348;p7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349" name="Google Shape;2349;p7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7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7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7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7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7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7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7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7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7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7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7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7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7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7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7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7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7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7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7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7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7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7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7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7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7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7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7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7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7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7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7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7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7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7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7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7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7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7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7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7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7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7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7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7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9" name="Google Shape;2399;p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grpSp>
        <p:nvGrpSpPr>
          <p:cNvPr id="2402" name="Google Shape;2402;p8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403" name="Google Shape;2403;p8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8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8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8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8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8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8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8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8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8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8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8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8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8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8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8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8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8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8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8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8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8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8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8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8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8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8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8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8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8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8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8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8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8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8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8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8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8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8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8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8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8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8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8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8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8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8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8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8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8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8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0" name="Google Shape;2460;p8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461" name="Google Shape;2461;p8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8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8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8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8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8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8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8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8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8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8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8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8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8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8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8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8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8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8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8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8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8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8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8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8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8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8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8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8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8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8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8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8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8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8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8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8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8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8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8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8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8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8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8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8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8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8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8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8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8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8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8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8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8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8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8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3" name="Google Shape;2523;p8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524" name="Google Shape;2524;p8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8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8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8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8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8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8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8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8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8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8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8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8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8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8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8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8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8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8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8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8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8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8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8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8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8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8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8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8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8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8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8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8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8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8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8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8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8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8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8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8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8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8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8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8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8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8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8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8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8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8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8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8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8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8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8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8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8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8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8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8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8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8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8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8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8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8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8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8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8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8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8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8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8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8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8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8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8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8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8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8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8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8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8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8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8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8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8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8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8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8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5" name="Google Shape;2625;p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626" name="Google Shape;2626;p8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8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8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8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8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8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8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8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8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8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8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8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8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8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8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8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8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8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8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8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8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8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8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8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8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8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8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8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8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8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8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8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8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8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8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8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8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8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8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8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8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8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8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8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8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6" name="Google Shape;2676;p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5" name="Google Shape;2955;p10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956" name="Google Shape;2956;p10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10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0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0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0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0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0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0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0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0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0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0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0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0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0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0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0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0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0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0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0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0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0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0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0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0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0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0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10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10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10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1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10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0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0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0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0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0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10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10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10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1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10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10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10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10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10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10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10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10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10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1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10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10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3" name="Google Shape;3013;p10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014" name="Google Shape;3014;p10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10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10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10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10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10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1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10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10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10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10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10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10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10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10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10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1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10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10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10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10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10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10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10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10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10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1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10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10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10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10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10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10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10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10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10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1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10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10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10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10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10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10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10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10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10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1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10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10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10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10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10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10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10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10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10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1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10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10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10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10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10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6" name="Google Shape;3076;p10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077" name="Google Shape;3077;p10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10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10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1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10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10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10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10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10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10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10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10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10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1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10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10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10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10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10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10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10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10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10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1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10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10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10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10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10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10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10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10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10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1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10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10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10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10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10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10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10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10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10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1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10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10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10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10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10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10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10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10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10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1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10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10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10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10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10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10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10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10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10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1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10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10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10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10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10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10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10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10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10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1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0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0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10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10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0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0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10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10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10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1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10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10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10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10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10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10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10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10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10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1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10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10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10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10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10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10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10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8" name="Google Shape;3178;p10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179" name="Google Shape;3179;p10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1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10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10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10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10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10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10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10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10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10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1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10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10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10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10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10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10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10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10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10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1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10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10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10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10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10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10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10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10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10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1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10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10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10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10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10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10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10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10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10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1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10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10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10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10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10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10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10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10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9" name="Google Shape;3229;p1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Google Shape;3231;p1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32" name="Google Shape;3232;p11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11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11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11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11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1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11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11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11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11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11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11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11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11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11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1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11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11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11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11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11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11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11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11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11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1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11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11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11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11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11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11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11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11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11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1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11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11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11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11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11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11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11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11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11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1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11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11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11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11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11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11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11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11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11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1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11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9" name="Google Shape;3289;p11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290" name="Google Shape;3290;p11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11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11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11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11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11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11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1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11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11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11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11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11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11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11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11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11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1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11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11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11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11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11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11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11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11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11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1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11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11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11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11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11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11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11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11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11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1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11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11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11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11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11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11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11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11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11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1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11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11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11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11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11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11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11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11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11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1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11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11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11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11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2" name="Google Shape;3352;p11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353" name="Google Shape;3353;p11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11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11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1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1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11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11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11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11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11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1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1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11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11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1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11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11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11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11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11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11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1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1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11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1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11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11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11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11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11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11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1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1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1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1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11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1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1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1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11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11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1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11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11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1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1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11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11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11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1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1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11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1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1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1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1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1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1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11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11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1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1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1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11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11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11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11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11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1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11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1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11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1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1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11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1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11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11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11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11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11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11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1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1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1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1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11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11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1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1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1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1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1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1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1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1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1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1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4" name="Google Shape;3454;p11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455" name="Google Shape;3455;p11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11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1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1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1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1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1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1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1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1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11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11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1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11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1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1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1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1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1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1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11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11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1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11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11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11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11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1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1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1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1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1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1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1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1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1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1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1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1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1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1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1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1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1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1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1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1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11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5" name="Google Shape;3505;p1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80BFB7"/>
                </a:solidFill>
              </a:defRPr>
            </a:lvl1pPr>
            <a:lvl2pPr lvl="1">
              <a:buNone/>
              <a:defRPr>
                <a:solidFill>
                  <a:srgbClr val="80BFB7"/>
                </a:solidFill>
              </a:defRPr>
            </a:lvl2pPr>
            <a:lvl3pPr lvl="2">
              <a:buNone/>
              <a:defRPr>
                <a:solidFill>
                  <a:srgbClr val="80BFB7"/>
                </a:solidFill>
              </a:defRPr>
            </a:lvl3pPr>
            <a:lvl4pPr lvl="3">
              <a:buNone/>
              <a:defRPr>
                <a:solidFill>
                  <a:srgbClr val="80BFB7"/>
                </a:solidFill>
              </a:defRPr>
            </a:lvl4pPr>
            <a:lvl5pPr lvl="4">
              <a:buNone/>
              <a:defRPr>
                <a:solidFill>
                  <a:srgbClr val="80BFB7"/>
                </a:solidFill>
              </a:defRPr>
            </a:lvl5pPr>
            <a:lvl6pPr lvl="5">
              <a:buNone/>
              <a:defRPr>
                <a:solidFill>
                  <a:srgbClr val="80BFB7"/>
                </a:solidFill>
              </a:defRPr>
            </a:lvl6pPr>
            <a:lvl7pPr lvl="6">
              <a:buNone/>
              <a:defRPr>
                <a:solidFill>
                  <a:srgbClr val="80BFB7"/>
                </a:solidFill>
              </a:defRPr>
            </a:lvl7pPr>
            <a:lvl8pPr lvl="7">
              <a:buNone/>
              <a:defRPr>
                <a:solidFill>
                  <a:srgbClr val="80BFB7"/>
                </a:solidFill>
              </a:defRPr>
            </a:lvl8pPr>
            <a:lvl9pPr lvl="8">
              <a:buNone/>
              <a:defRPr>
                <a:solidFill>
                  <a:srgbClr val="80BFB7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_1">
    <p:bg>
      <p:bgPr>
        <a:solidFill>
          <a:srgbClr val="1D1D1B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7" name="Google Shape;3507;p12"/>
          <p:cNvGrpSpPr/>
          <p:nvPr/>
        </p:nvGrpSpPr>
        <p:grpSpPr>
          <a:xfrm>
            <a:off x="7828607" y="28698"/>
            <a:ext cx="1286904" cy="5086302"/>
            <a:chOff x="6367294" y="28698"/>
            <a:chExt cx="1286904" cy="5086302"/>
          </a:xfrm>
        </p:grpSpPr>
        <p:sp>
          <p:nvSpPr>
            <p:cNvPr id="3508" name="Google Shape;3508;p12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12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1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12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1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12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1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12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12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12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12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1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12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1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1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12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1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12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12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12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12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1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12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1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1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12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1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12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12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12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12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1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12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1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1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1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1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1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12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12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12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12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1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1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1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1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1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12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12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12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1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12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1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1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1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1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12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12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12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1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12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1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1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1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1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1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12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12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12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1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12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1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1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12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1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12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12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12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12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1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12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1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1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12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1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12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12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12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12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1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12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1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1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12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1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12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12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12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12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1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12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1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12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1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12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12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12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12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1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12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1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1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1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1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1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12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12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12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1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12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1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1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12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1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1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12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12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12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1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12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1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1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1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1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12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12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12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12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12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1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1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1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1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1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12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12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12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1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12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1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1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12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1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12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12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9" name="Google Shape;3669;p12"/>
          <p:cNvGrpSpPr/>
          <p:nvPr/>
        </p:nvGrpSpPr>
        <p:grpSpPr>
          <a:xfrm rot="10800000">
            <a:off x="28739" y="28698"/>
            <a:ext cx="1286904" cy="5086302"/>
            <a:chOff x="6367294" y="28698"/>
            <a:chExt cx="1286904" cy="5086302"/>
          </a:xfrm>
        </p:grpSpPr>
        <p:sp>
          <p:nvSpPr>
            <p:cNvPr id="3670" name="Google Shape;3670;p12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12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1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12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1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12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1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12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12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12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12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1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12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1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1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12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1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12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12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12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12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1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12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1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1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12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1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12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12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12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12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1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12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1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1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1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1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1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12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12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12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12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1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1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1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1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1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12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12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12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1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12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1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1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1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1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12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12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12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1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12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1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1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1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1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1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12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12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12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1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12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1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1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12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1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12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12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12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12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1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12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1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1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12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1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12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12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12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12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1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12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1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1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12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1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12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12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12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12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1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12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1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12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1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12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12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12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12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1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12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1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1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1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1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1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12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12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12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1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12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1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1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12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1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1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12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12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12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1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12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1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1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1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1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12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12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12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12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12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1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1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1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1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1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12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12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12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1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12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1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1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12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1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12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12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1" name="Google Shape;3831;p1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eanmy/AWS-LEARNING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13"/>
          <p:cNvSpPr txBox="1">
            <a:spLocks noGrp="1"/>
          </p:cNvSpPr>
          <p:nvPr>
            <p:ph type="ctrTitle"/>
          </p:nvPr>
        </p:nvSpPr>
        <p:spPr>
          <a:xfrm>
            <a:off x="106018" y="696424"/>
            <a:ext cx="6911008" cy="17486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/>
              <a:t>Amazon virtual private cloud (VPC)</a:t>
            </a:r>
            <a:r>
              <a:rPr lang="en" sz="4400" dirty="0" smtClean="0"/>
              <a:t> </a:t>
            </a:r>
            <a:r>
              <a:rPr lang="en" sz="3600" dirty="0" smtClean="0"/>
              <a:t/>
            </a:r>
            <a:br>
              <a:rPr lang="en" sz="3600" dirty="0" smtClean="0"/>
            </a:br>
            <a:r>
              <a:rPr lang="en" sz="3600" dirty="0" smtClean="0"/>
              <a:t/>
            </a:r>
            <a:br>
              <a:rPr lang="en" sz="3600" dirty="0" smtClean="0"/>
            </a:br>
            <a:r>
              <a:rPr lang="en" sz="2000" dirty="0" smtClean="0"/>
              <a:t>Topic: 3</a:t>
            </a:r>
            <a:r>
              <a:rPr lang="en" sz="3600" dirty="0" smtClean="0"/>
              <a:t/>
            </a:r>
            <a:br>
              <a:rPr lang="en" sz="3600" dirty="0" smtClean="0"/>
            </a:br>
            <a:r>
              <a:rPr lang="en" sz="2000" dirty="0" smtClean="0"/>
              <a:t>Create by: </a:t>
            </a:r>
            <a:r>
              <a:rPr lang="vi-VN" sz="2000" dirty="0" smtClean="0"/>
              <a:t>MaiLT - </a:t>
            </a:r>
            <a:r>
              <a:rPr lang="en" sz="2000" dirty="0" smtClean="0"/>
              <a:t>Team 1</a:t>
            </a:r>
            <a:br>
              <a:rPr lang="en" sz="2000" dirty="0" smtClean="0"/>
            </a:br>
            <a:r>
              <a:rPr lang="en" sz="2000" dirty="0" smtClean="0"/>
              <a:t>Date: 22/5/2019</a:t>
            </a:r>
            <a:endParaRPr sz="2000" dirty="0"/>
          </a:p>
        </p:txBody>
      </p:sp>
      <p:pic>
        <p:nvPicPr>
          <p:cNvPr id="1026" name="Picture 2" descr="Káº¿t quáº£ hÃ¬nh áº£nh cho icon a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522" y="2668247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Google Shape;3905;p21"/>
          <p:cNvSpPr txBox="1">
            <a:spLocks noGrp="1"/>
          </p:cNvSpPr>
          <p:nvPr>
            <p:ph type="title"/>
          </p:nvPr>
        </p:nvSpPr>
        <p:spPr>
          <a:xfrm>
            <a:off x="718299" y="200990"/>
            <a:ext cx="7878769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CIDR notation review</a:t>
            </a:r>
            <a:endParaRPr dirty="0"/>
          </a:p>
        </p:txBody>
      </p:sp>
      <p:sp>
        <p:nvSpPr>
          <p:cNvPr id="3906" name="Google Shape;3906;p21"/>
          <p:cNvSpPr txBox="1">
            <a:spLocks noGrp="1"/>
          </p:cNvSpPr>
          <p:nvPr>
            <p:ph type="body" idx="1"/>
          </p:nvPr>
        </p:nvSpPr>
        <p:spPr>
          <a:xfrm>
            <a:off x="718299" y="1204957"/>
            <a:ext cx="6955823" cy="36447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 smtClean="0"/>
              <a:t>CIDR range example:</a:t>
            </a:r>
            <a:endParaRPr lang="en-US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	</a:t>
            </a:r>
            <a:r>
              <a:rPr lang="en-US" b="1" dirty="0" smtClean="0">
                <a:solidFill>
                  <a:srgbClr val="FF0000"/>
                </a:solidFill>
              </a:rPr>
              <a:t>	</a:t>
            </a:r>
            <a:r>
              <a:rPr lang="en" sz="3600" b="1" dirty="0" smtClean="0">
                <a:solidFill>
                  <a:srgbClr val="FF0000"/>
                </a:solidFill>
              </a:rPr>
              <a:t>172.31.0.0/16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chemeClr val="tx1"/>
                </a:solidFill>
              </a:rPr>
              <a:t>          1010 1100 0001 1111 0000 0000 0000 0000</a:t>
            </a:r>
            <a:endParaRPr lang="en" sz="2000" dirty="0">
              <a:solidFill>
                <a:schemeClr val="tx1"/>
              </a:solidFill>
            </a:endParaRPr>
          </a:p>
        </p:txBody>
      </p:sp>
      <p:sp>
        <p:nvSpPr>
          <p:cNvPr id="3909" name="Google Shape;3909;p2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4563454" y="2076627"/>
            <a:ext cx="794759" cy="4614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53910" y="2565843"/>
            <a:ext cx="2317335" cy="4614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Google Shape;3905;p21"/>
          <p:cNvSpPr txBox="1">
            <a:spLocks noGrp="1"/>
          </p:cNvSpPr>
          <p:nvPr>
            <p:ph type="title"/>
          </p:nvPr>
        </p:nvSpPr>
        <p:spPr>
          <a:xfrm>
            <a:off x="154277" y="354692"/>
            <a:ext cx="7878769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Choosing an IPv4 address range for your VPC</a:t>
            </a:r>
            <a:endParaRPr dirty="0"/>
          </a:p>
        </p:txBody>
      </p:sp>
      <p:sp>
        <p:nvSpPr>
          <p:cNvPr id="3909" name="Google Shape;3909;p2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69" y="1212092"/>
            <a:ext cx="6464840" cy="319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05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Google Shape;3905;p21"/>
          <p:cNvSpPr txBox="1">
            <a:spLocks noGrp="1"/>
          </p:cNvSpPr>
          <p:nvPr>
            <p:ph type="title"/>
          </p:nvPr>
        </p:nvSpPr>
        <p:spPr>
          <a:xfrm>
            <a:off x="154277" y="354692"/>
            <a:ext cx="7878769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Adding a secondary IPv4 address range</a:t>
            </a:r>
            <a:endParaRPr dirty="0"/>
          </a:p>
        </p:txBody>
      </p:sp>
      <p:sp>
        <p:nvSpPr>
          <p:cNvPr id="3909" name="Google Shape;3909;p2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89" y="1212091"/>
            <a:ext cx="3137010" cy="33000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310" y="1212091"/>
            <a:ext cx="3485528" cy="330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10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Google Shape;3905;p21"/>
          <p:cNvSpPr txBox="1">
            <a:spLocks noGrp="1"/>
          </p:cNvSpPr>
          <p:nvPr>
            <p:ph type="title"/>
          </p:nvPr>
        </p:nvSpPr>
        <p:spPr>
          <a:xfrm>
            <a:off x="365880" y="354692"/>
            <a:ext cx="7878769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IPv6 in Amazon VPC-Dual-stack</a:t>
            </a:r>
            <a:endParaRPr dirty="0"/>
          </a:p>
        </p:txBody>
      </p:sp>
      <p:sp>
        <p:nvSpPr>
          <p:cNvPr id="3909" name="Google Shape;3909;p2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80" y="1212092"/>
            <a:ext cx="6691785" cy="327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99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7" name="Google Shape;3877;p19"/>
          <p:cNvSpPr txBox="1">
            <a:spLocks noGrp="1"/>
          </p:cNvSpPr>
          <p:nvPr>
            <p:ph type="ctrTitle" idx="4294967295"/>
          </p:nvPr>
        </p:nvSpPr>
        <p:spPr>
          <a:xfrm>
            <a:off x="173052" y="585512"/>
            <a:ext cx="8201826" cy="28100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>
                <a:solidFill>
                  <a:srgbClr val="D3EBD5"/>
                </a:solidFill>
              </a:rPr>
              <a:t>Subnet</a:t>
            </a:r>
            <a:endParaRPr sz="7200" dirty="0">
              <a:solidFill>
                <a:srgbClr val="D3EBD5"/>
              </a:solidFill>
            </a:endParaRPr>
          </a:p>
        </p:txBody>
      </p:sp>
      <p:sp>
        <p:nvSpPr>
          <p:cNvPr id="3892" name="Google Shape;3892;p1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19" name="Picture 2" descr="Káº¿t quáº£ hÃ¬nh áº£nh cho icon a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403" y="-17588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737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4" name="Google Shape;3914;p22"/>
          <p:cNvSpPr txBox="1">
            <a:spLocks noGrp="1"/>
          </p:cNvSpPr>
          <p:nvPr>
            <p:ph type="title"/>
          </p:nvPr>
        </p:nvSpPr>
        <p:spPr>
          <a:xfrm>
            <a:off x="3190550" y="0"/>
            <a:ext cx="4880437" cy="7178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Public/Private Subnet</a:t>
            </a:r>
            <a:endParaRPr dirty="0"/>
          </a:p>
        </p:txBody>
      </p:sp>
      <p:pic>
        <p:nvPicPr>
          <p:cNvPr id="3916" name="Google Shape;3916;p22"/>
          <p:cNvPicPr preferRelativeResize="0"/>
          <p:nvPr/>
        </p:nvPicPr>
        <p:blipFill rotWithShape="1">
          <a:blip r:embed="rId3">
            <a:alphaModFix/>
          </a:blip>
          <a:srcRect l="21977" r="15991"/>
          <a:stretch/>
        </p:blipFill>
        <p:spPr>
          <a:xfrm>
            <a:off x="0" y="0"/>
            <a:ext cx="31905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7" name="Google Shape;3917;p2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074" name="Picture 2" descr="Káº¿t quáº£ hÃ¬nh áº£nh cho public and private subnet vp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550" y="808663"/>
            <a:ext cx="5322042" cy="403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Google Shape;3905;p21"/>
          <p:cNvSpPr txBox="1">
            <a:spLocks noGrp="1"/>
          </p:cNvSpPr>
          <p:nvPr>
            <p:ph type="title"/>
          </p:nvPr>
        </p:nvSpPr>
        <p:spPr>
          <a:xfrm>
            <a:off x="528250" y="64135"/>
            <a:ext cx="7878769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VPC subnets and Availability Zones</a:t>
            </a:r>
            <a:endParaRPr dirty="0"/>
          </a:p>
        </p:txBody>
      </p:sp>
      <p:sp>
        <p:nvSpPr>
          <p:cNvPr id="3909" name="Google Shape;3909;p2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50" y="1005553"/>
            <a:ext cx="7062639" cy="350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302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Google Shape;3905;p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462808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VPC subnets and Availability Zones– IPv6</a:t>
            </a:r>
            <a:endParaRPr dirty="0"/>
          </a:p>
        </p:txBody>
      </p:sp>
      <p:sp>
        <p:nvSpPr>
          <p:cNvPr id="3909" name="Google Shape;3909;p2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31" y="1121280"/>
            <a:ext cx="6765322" cy="352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154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718300" y="192444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VPC subnet recommendations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8" name="Google Shape;3871;p18"/>
          <p:cNvSpPr txBox="1">
            <a:spLocks noGrp="1"/>
          </p:cNvSpPr>
          <p:nvPr>
            <p:ph type="body" idx="1"/>
          </p:nvPr>
        </p:nvSpPr>
        <p:spPr>
          <a:xfrm>
            <a:off x="577294" y="1280622"/>
            <a:ext cx="7043111" cy="33170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-US" sz="1400" dirty="0" smtClean="0"/>
              <a:t>/16 VPC (64K IPv4 addresses)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-US" sz="1400" dirty="0" smtClean="0"/>
              <a:t>/24 subnets (251 IPv4 addresses)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-US" sz="1400" dirty="0" smtClean="0"/>
              <a:t>One subnet per Availability Zone</a:t>
            </a:r>
            <a:endParaRPr lang="vi-VN" sz="1400" dirty="0" smtClean="0"/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lang="en-US" sz="1400" dirty="0" smtClean="0"/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400" b="1" dirty="0" smtClean="0"/>
              <a:t>For IPv6:</a:t>
            </a:r>
          </a:p>
          <a:p>
            <a:pPr marL="361950" indent="-285750">
              <a:buSzPts val="2400"/>
            </a:pPr>
            <a:r>
              <a:rPr lang="en-US" sz="1400" dirty="0" smtClean="0"/>
              <a:t>/56 Allocated per VPC (Lots of addresses)</a:t>
            </a:r>
            <a:endParaRPr lang="vi-VN" sz="1400" dirty="0" smtClean="0"/>
          </a:p>
          <a:p>
            <a:pPr marL="361950" indent="-285750">
              <a:buSzPts val="2400"/>
            </a:pPr>
            <a:r>
              <a:rPr lang="vi-VN" sz="1400" dirty="0" smtClean="0"/>
              <a:t>/64 subnets (256 Subnets)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732345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7" name="Google Shape;3877;p19"/>
          <p:cNvSpPr txBox="1">
            <a:spLocks noGrp="1"/>
          </p:cNvSpPr>
          <p:nvPr>
            <p:ph type="ctrTitle" idx="4294967295"/>
          </p:nvPr>
        </p:nvSpPr>
        <p:spPr>
          <a:xfrm>
            <a:off x="181598" y="1260630"/>
            <a:ext cx="7432705" cy="28100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7200" dirty="0" smtClean="0">
                <a:solidFill>
                  <a:srgbClr val="D3EBD5"/>
                </a:solidFill>
              </a:rPr>
              <a:t>Route to the Internet</a:t>
            </a:r>
            <a:endParaRPr sz="7200" dirty="0">
              <a:solidFill>
                <a:srgbClr val="D3EBD5"/>
              </a:solidFill>
            </a:endParaRPr>
          </a:p>
        </p:txBody>
      </p:sp>
      <p:sp>
        <p:nvSpPr>
          <p:cNvPr id="3892" name="Google Shape;3892;p1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19" name="Picture 2" descr="Káº¿t quáº£ hÃ¬nh áº£nh cho icon a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403" y="-17588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114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14"/>
          <p:cNvSpPr txBox="1">
            <a:spLocks noGrp="1"/>
          </p:cNvSpPr>
          <p:nvPr>
            <p:ph type="title"/>
          </p:nvPr>
        </p:nvSpPr>
        <p:spPr>
          <a:xfrm>
            <a:off x="640231" y="431469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INTRODUCTION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31" y="2110891"/>
            <a:ext cx="3172227" cy="2116733"/>
          </a:xfrm>
          <a:prstGeom prst="rect">
            <a:avLst/>
          </a:prstGeom>
        </p:spPr>
      </p:pic>
      <p:sp>
        <p:nvSpPr>
          <p:cNvPr id="3843" name="Google Shape;3843;p14"/>
          <p:cNvSpPr txBox="1">
            <a:spLocks noGrp="1"/>
          </p:cNvSpPr>
          <p:nvPr>
            <p:ph type="body" idx="1"/>
          </p:nvPr>
        </p:nvSpPr>
        <p:spPr>
          <a:xfrm>
            <a:off x="640231" y="1543485"/>
            <a:ext cx="3172227" cy="321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 smtClean="0">
                <a:latin typeface="Titillium Web"/>
                <a:ea typeface="Titillium Web"/>
                <a:cs typeface="Titillium Web"/>
                <a:sym typeface="Titillium Web"/>
              </a:rPr>
              <a:t>Traditional network</a:t>
            </a:r>
            <a:endParaRPr sz="1400" b="1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845" name="Google Shape;3845;p1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8931" y="2110891"/>
            <a:ext cx="3327091" cy="2116733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4158931" y="1543485"/>
            <a:ext cx="3242400" cy="490009"/>
          </a:xfrm>
        </p:spPr>
        <p:txBody>
          <a:bodyPr/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400" b="1" dirty="0" smtClean="0">
                <a:latin typeface="Titillium Web"/>
                <a:ea typeface="Titillium Web"/>
                <a:cs typeface="Titillium Web"/>
                <a:sym typeface="Titillium Web"/>
              </a:rPr>
              <a:t>AWS </a:t>
            </a:r>
            <a:r>
              <a:rPr lang="en-US" sz="1400" b="1" dirty="0">
                <a:latin typeface="Titillium Web"/>
                <a:ea typeface="Titillium Web"/>
                <a:cs typeface="Titillium Web"/>
                <a:sym typeface="Titillium Web"/>
              </a:rPr>
              <a:t>network</a:t>
            </a:r>
            <a:endParaRPr lang="en-US" sz="1400" b="1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8" name="Google Shape;3928;p24"/>
          <p:cNvSpPr txBox="1">
            <a:spLocks noGrp="1"/>
          </p:cNvSpPr>
          <p:nvPr>
            <p:ph type="ctrTitle"/>
          </p:nvPr>
        </p:nvSpPr>
        <p:spPr>
          <a:xfrm>
            <a:off x="547688" y="135550"/>
            <a:ext cx="5742017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/>
              <a:t>Routing in your VPC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7688" y="1462044"/>
            <a:ext cx="5605284" cy="325759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vi-VN" dirty="0" smtClean="0"/>
              <a:t>Route table contain rules for which packets go where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dirty="0" smtClean="0"/>
              <a:t>Your VPC has a default (main) route table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dirty="0" smtClean="0"/>
              <a:t>You can assign different other tables to different subnets</a:t>
            </a:r>
            <a:endParaRPr lang="en-US" dirty="0"/>
          </a:p>
        </p:txBody>
      </p:sp>
      <p:sp>
        <p:nvSpPr>
          <p:cNvPr id="3932" name="Google Shape;3932;p24"/>
          <p:cNvSpPr txBox="1">
            <a:spLocks noGrp="1"/>
          </p:cNvSpPr>
          <p:nvPr>
            <p:ph type="sldNum" idx="4294967295"/>
          </p:nvPr>
        </p:nvSpPr>
        <p:spPr>
          <a:xfrm>
            <a:off x="0" y="4719638"/>
            <a:ext cx="547688" cy="39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14"/>
          <p:cNvSpPr txBox="1">
            <a:spLocks noGrp="1"/>
          </p:cNvSpPr>
          <p:nvPr>
            <p:ph type="title"/>
          </p:nvPr>
        </p:nvSpPr>
        <p:spPr>
          <a:xfrm>
            <a:off x="640231" y="134241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/>
              <a:t>Public subnet routing</a:t>
            </a:r>
            <a:endParaRPr dirty="0"/>
          </a:p>
        </p:txBody>
      </p:sp>
      <p:sp>
        <p:nvSpPr>
          <p:cNvPr id="3845" name="Google Shape;3845;p1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31" y="991641"/>
            <a:ext cx="6897160" cy="352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263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14"/>
          <p:cNvSpPr txBox="1">
            <a:spLocks noGrp="1"/>
          </p:cNvSpPr>
          <p:nvPr>
            <p:ph type="title"/>
          </p:nvPr>
        </p:nvSpPr>
        <p:spPr>
          <a:xfrm>
            <a:off x="230736" y="134241"/>
            <a:ext cx="7853585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/>
              <a:t>Public subnet routing-Internet Gateway</a:t>
            </a:r>
            <a:endParaRPr dirty="0"/>
          </a:p>
        </p:txBody>
      </p:sp>
      <p:sp>
        <p:nvSpPr>
          <p:cNvPr id="3845" name="Google Shape;3845;p1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37" y="991641"/>
            <a:ext cx="3999432" cy="38709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169" y="1125463"/>
            <a:ext cx="3854152" cy="373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38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14"/>
          <p:cNvSpPr txBox="1">
            <a:spLocks noGrp="1"/>
          </p:cNvSpPr>
          <p:nvPr>
            <p:ph type="title"/>
          </p:nvPr>
        </p:nvSpPr>
        <p:spPr>
          <a:xfrm>
            <a:off x="230736" y="134241"/>
            <a:ext cx="7853585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/>
              <a:t>Private subnet routing</a:t>
            </a:r>
            <a:endParaRPr dirty="0"/>
          </a:p>
        </p:txBody>
      </p:sp>
      <p:sp>
        <p:nvSpPr>
          <p:cNvPr id="3845" name="Google Shape;3845;p1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36" y="991641"/>
            <a:ext cx="3888337" cy="3802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095" y="1119722"/>
            <a:ext cx="3561124" cy="367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323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14"/>
          <p:cNvSpPr txBox="1">
            <a:spLocks noGrp="1"/>
          </p:cNvSpPr>
          <p:nvPr>
            <p:ph type="title"/>
          </p:nvPr>
        </p:nvSpPr>
        <p:spPr>
          <a:xfrm>
            <a:off x="230736" y="134241"/>
            <a:ext cx="7853585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/>
              <a:t>Private subnet routing-NAT gateway</a:t>
            </a:r>
            <a:endParaRPr dirty="0"/>
          </a:p>
        </p:txBody>
      </p:sp>
      <p:sp>
        <p:nvSpPr>
          <p:cNvPr id="3845" name="Google Shape;3845;p1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36" y="884261"/>
            <a:ext cx="3993359" cy="38359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968" y="991640"/>
            <a:ext cx="3554071" cy="383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465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7" name="Google Shape;3877;p19"/>
          <p:cNvSpPr txBox="1">
            <a:spLocks noGrp="1"/>
          </p:cNvSpPr>
          <p:nvPr>
            <p:ph type="ctrTitle" idx="4294967295"/>
          </p:nvPr>
        </p:nvSpPr>
        <p:spPr>
          <a:xfrm>
            <a:off x="173052" y="1029893"/>
            <a:ext cx="7432705" cy="28100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>
                <a:solidFill>
                  <a:srgbClr val="D3EBD5"/>
                </a:solidFill>
              </a:rPr>
              <a:t>Authorizing Traffic: Networks ACLs and Security Groups</a:t>
            </a:r>
            <a:endParaRPr dirty="0">
              <a:solidFill>
                <a:srgbClr val="D3EBD5"/>
              </a:solidFill>
            </a:endParaRPr>
          </a:p>
        </p:txBody>
      </p:sp>
      <p:sp>
        <p:nvSpPr>
          <p:cNvPr id="3892" name="Google Shape;3892;p1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19" name="Picture 2" descr="Káº¿t quáº£ hÃ¬nh áº£nh cho icon a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403" y="-17588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755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Google Shape;3937;p25"/>
          <p:cNvSpPr txBox="1">
            <a:spLocks noGrp="1"/>
          </p:cNvSpPr>
          <p:nvPr>
            <p:ph type="title"/>
          </p:nvPr>
        </p:nvSpPr>
        <p:spPr>
          <a:xfrm>
            <a:off x="292900" y="363360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/>
              <a:t>Network ACLs: Stateless firewalls</a:t>
            </a:r>
            <a:endParaRPr dirty="0"/>
          </a:p>
        </p:txBody>
      </p:sp>
      <p:sp>
        <p:nvSpPr>
          <p:cNvPr id="3939" name="Google Shape;3939;p2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900" y="1220760"/>
            <a:ext cx="6676003" cy="324014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Google Shape;3937;p25"/>
          <p:cNvSpPr txBox="1">
            <a:spLocks noGrp="1"/>
          </p:cNvSpPr>
          <p:nvPr>
            <p:ph type="title"/>
          </p:nvPr>
        </p:nvSpPr>
        <p:spPr>
          <a:xfrm>
            <a:off x="292900" y="363360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/>
              <a:t>Security groups follow application structure</a:t>
            </a:r>
            <a:endParaRPr dirty="0"/>
          </a:p>
        </p:txBody>
      </p:sp>
      <p:sp>
        <p:nvSpPr>
          <p:cNvPr id="3939" name="Google Shape;3939;p2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80" y="1092551"/>
            <a:ext cx="6865343" cy="355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195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Google Shape;3937;p25"/>
          <p:cNvSpPr txBox="1">
            <a:spLocks noGrp="1"/>
          </p:cNvSpPr>
          <p:nvPr>
            <p:ph type="title"/>
          </p:nvPr>
        </p:nvSpPr>
        <p:spPr>
          <a:xfrm>
            <a:off x="0" y="0"/>
            <a:ext cx="7987975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/>
              <a:t>Security groups example: Web servers</a:t>
            </a:r>
            <a:endParaRPr lang="vi-VN" dirty="0" smtClean="0"/>
          </a:p>
        </p:txBody>
      </p:sp>
      <p:sp>
        <p:nvSpPr>
          <p:cNvPr id="3939" name="Google Shape;3939;p2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24" y="994609"/>
            <a:ext cx="7344350" cy="36094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1313" y="4135030"/>
            <a:ext cx="4304963" cy="404602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9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Google Shape;3937;p25"/>
          <p:cNvSpPr txBox="1">
            <a:spLocks noGrp="1"/>
          </p:cNvSpPr>
          <p:nvPr>
            <p:ph type="title"/>
          </p:nvPr>
        </p:nvSpPr>
        <p:spPr>
          <a:xfrm>
            <a:off x="0" y="0"/>
            <a:ext cx="7987975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vi-VN" dirty="0"/>
              <a:t>Security groups example: </a:t>
            </a:r>
            <a:r>
              <a:rPr lang="vi-VN" dirty="0" smtClean="0"/>
              <a:t>Backends</a:t>
            </a:r>
            <a:endParaRPr lang="vi-VN" dirty="0" smtClean="0"/>
          </a:p>
        </p:txBody>
      </p:sp>
      <p:sp>
        <p:nvSpPr>
          <p:cNvPr id="3939" name="Google Shape;3939;p2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83" y="710356"/>
            <a:ext cx="6085213" cy="439166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8483" y="4636736"/>
            <a:ext cx="4304963" cy="404602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318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718300" y="286448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This topic will cover to:</a:t>
            </a:r>
            <a:endParaRPr dirty="0"/>
          </a:p>
        </p:txBody>
      </p:sp>
      <p:sp>
        <p:nvSpPr>
          <p:cNvPr id="3871" name="Google Shape;3871;p18"/>
          <p:cNvSpPr txBox="1">
            <a:spLocks noGrp="1"/>
          </p:cNvSpPr>
          <p:nvPr>
            <p:ph type="body" idx="1"/>
          </p:nvPr>
        </p:nvSpPr>
        <p:spPr>
          <a:xfrm>
            <a:off x="436289" y="1485721"/>
            <a:ext cx="2161633" cy="2180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400" b="1" dirty="0" smtClean="0"/>
              <a:t>Fundamentals: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-US" sz="1400" dirty="0" smtClean="0"/>
              <a:t>VPC Overview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-US" sz="1400" dirty="0" smtClean="0"/>
              <a:t>Picking you IP space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-US" sz="1400" dirty="0" smtClean="0"/>
              <a:t>Subnet design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-US" sz="1400" dirty="0" smtClean="0"/>
              <a:t>Routing and </a:t>
            </a:r>
            <a:r>
              <a:rPr lang="en-US" sz="1400" dirty="0" err="1" smtClean="0"/>
              <a:t>NATing</a:t>
            </a:r>
            <a:endParaRPr lang="en-US" sz="1400" dirty="0" smtClean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-US" sz="1400" dirty="0" smtClean="0"/>
              <a:t>VPC Security</a:t>
            </a:r>
            <a:endParaRPr lang="en-US" sz="14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endParaRPr lang="en-US" sz="1400" b="1" dirty="0" smtClean="0"/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5" name="Google Shape;3871;p18"/>
          <p:cNvSpPr txBox="1">
            <a:spLocks/>
          </p:cNvSpPr>
          <p:nvPr/>
        </p:nvSpPr>
        <p:spPr>
          <a:xfrm>
            <a:off x="3092607" y="1485721"/>
            <a:ext cx="2161633" cy="218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76200" lvl="0" indent="0">
              <a:buNone/>
            </a:pPr>
            <a:r>
              <a:rPr lang="en-US" sz="1400" b="1" dirty="0"/>
              <a:t>Advanced </a:t>
            </a:r>
            <a:r>
              <a:rPr lang="en-US" sz="1400" b="1" dirty="0" smtClean="0"/>
              <a:t>topic:</a:t>
            </a:r>
            <a:endParaRPr lang="en-US" sz="1400" b="1" dirty="0"/>
          </a:p>
          <a:p>
            <a:r>
              <a:rPr lang="en-US" sz="1400" dirty="0" smtClean="0"/>
              <a:t>VPC Peering</a:t>
            </a:r>
          </a:p>
          <a:p>
            <a:r>
              <a:rPr lang="en-US" sz="1400" dirty="0" smtClean="0"/>
              <a:t>VPC Flow Logging</a:t>
            </a:r>
          </a:p>
          <a:p>
            <a:r>
              <a:rPr lang="en-US" sz="1400" dirty="0" smtClean="0"/>
              <a:t>VPC Endpoints</a:t>
            </a:r>
            <a:endParaRPr lang="en-US" sz="1400" dirty="0" smtClean="0"/>
          </a:p>
        </p:txBody>
      </p:sp>
      <p:sp>
        <p:nvSpPr>
          <p:cNvPr id="6" name="Google Shape;3871;p18"/>
          <p:cNvSpPr txBox="1">
            <a:spLocks/>
          </p:cNvSpPr>
          <p:nvPr/>
        </p:nvSpPr>
        <p:spPr>
          <a:xfrm>
            <a:off x="5415639" y="1485721"/>
            <a:ext cx="2326851" cy="218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76200" lvl="0" indent="0">
              <a:buNone/>
            </a:pPr>
            <a:r>
              <a:rPr lang="en-US" sz="1400" b="1" dirty="0" smtClean="0"/>
              <a:t>DC Connectivity:</a:t>
            </a:r>
            <a:endParaRPr lang="en-US" sz="1400" b="1" dirty="0"/>
          </a:p>
          <a:p>
            <a:r>
              <a:rPr lang="en-US" sz="1400" dirty="0" smtClean="0"/>
              <a:t>IPsec VPN Tunnel</a:t>
            </a:r>
          </a:p>
          <a:p>
            <a:r>
              <a:rPr lang="en-US" sz="1400" dirty="0" smtClean="0"/>
              <a:t>AWS </a:t>
            </a:r>
            <a:r>
              <a:rPr lang="en-US" sz="1400" dirty="0"/>
              <a:t>D</a:t>
            </a:r>
            <a:r>
              <a:rPr lang="en-US" sz="1400" dirty="0" smtClean="0"/>
              <a:t>irect Connect</a:t>
            </a:r>
            <a:endParaRPr lang="en-US" sz="1400" dirty="0" smtClean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Google Shape;393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vi-VN" dirty="0" smtClean="0"/>
              <a:t>Security group in VPC: additional notes</a:t>
            </a:r>
            <a:endParaRPr lang="vi-VN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Follow the Principle of Least Privilege</a:t>
            </a:r>
          </a:p>
          <a:p>
            <a:r>
              <a:rPr lang="vi-VN" dirty="0" smtClean="0"/>
              <a:t>VPC allows creation of egress as well as ingress Security group rules.</a:t>
            </a:r>
          </a:p>
          <a:p>
            <a:r>
              <a:rPr lang="vi-VN" dirty="0" smtClean="0"/>
              <a:t>Many application architectures lend themselves to a 1:1 relationship between security group (who can reach me) and IAM roles (what I can do).</a:t>
            </a:r>
            <a:endParaRPr lang="en-US" dirty="0"/>
          </a:p>
        </p:txBody>
      </p:sp>
      <p:sp>
        <p:nvSpPr>
          <p:cNvPr id="3939" name="Google Shape;3939;p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77427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5" name="Google Shape;3945;p26"/>
          <p:cNvSpPr txBox="1">
            <a:spLocks noGrp="1"/>
          </p:cNvSpPr>
          <p:nvPr>
            <p:ph type="ctrTitle"/>
          </p:nvPr>
        </p:nvSpPr>
        <p:spPr>
          <a:xfrm>
            <a:off x="91598" y="2581869"/>
            <a:ext cx="6373937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>
                <a:solidFill>
                  <a:srgbClr val="D3EBD5"/>
                </a:solidFill>
              </a:rPr>
              <a:t>Routing by subnet</a:t>
            </a:r>
            <a:endParaRPr dirty="0">
              <a:solidFill>
                <a:srgbClr val="D3EBD5"/>
              </a:solidFill>
            </a:endParaRPr>
          </a:p>
        </p:txBody>
      </p:sp>
      <p:sp>
        <p:nvSpPr>
          <p:cNvPr id="3953" name="Google Shape;3953;p26"/>
          <p:cNvSpPr txBox="1">
            <a:spLocks noGrp="1"/>
          </p:cNvSpPr>
          <p:nvPr>
            <p:ph type="sldNum" idx="4294967295"/>
          </p:nvPr>
        </p:nvSpPr>
        <p:spPr>
          <a:xfrm>
            <a:off x="0" y="4719638"/>
            <a:ext cx="547688" cy="39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12" name="Picture 2" descr="Káº¿t quáº£ hÃ¬nh áº£nh cho icon a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527" y="-202781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8" name="Google Shape;3958;p27"/>
          <p:cNvSpPr txBox="1">
            <a:spLocks noGrp="1"/>
          </p:cNvSpPr>
          <p:nvPr>
            <p:ph type="title"/>
          </p:nvPr>
        </p:nvSpPr>
        <p:spPr>
          <a:xfrm>
            <a:off x="718300" y="245761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/>
              <a:t>Routing by subnet</a:t>
            </a:r>
            <a:endParaRPr dirty="0"/>
          </a:p>
        </p:txBody>
      </p:sp>
      <p:sp>
        <p:nvSpPr>
          <p:cNvPr id="3960" name="Google Shape;3960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99" y="1037339"/>
            <a:ext cx="6595085" cy="346183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8" name="Google Shape;3958;p27"/>
          <p:cNvSpPr txBox="1">
            <a:spLocks noGrp="1"/>
          </p:cNvSpPr>
          <p:nvPr>
            <p:ph type="title"/>
          </p:nvPr>
        </p:nvSpPr>
        <p:spPr>
          <a:xfrm>
            <a:off x="718300" y="245761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/>
              <a:t>Outbound-only Internet access: NAT getway</a:t>
            </a:r>
          </a:p>
        </p:txBody>
      </p:sp>
      <p:sp>
        <p:nvSpPr>
          <p:cNvPr id="3960" name="Google Shape;3960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00" y="1179666"/>
            <a:ext cx="6712932" cy="331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365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Google Shape;3937;p25"/>
          <p:cNvSpPr txBox="1">
            <a:spLocks noGrp="1"/>
          </p:cNvSpPr>
          <p:nvPr>
            <p:ph type="title"/>
          </p:nvPr>
        </p:nvSpPr>
        <p:spPr>
          <a:xfrm>
            <a:off x="718300" y="318589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vi-VN" dirty="0" smtClean="0"/>
              <a:t>IPv6 GUAs</a:t>
            </a:r>
            <a:endParaRPr lang="vi-VN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8300" y="1175989"/>
            <a:ext cx="6761100" cy="2980500"/>
          </a:xfrm>
        </p:spPr>
        <p:txBody>
          <a:bodyPr/>
          <a:lstStyle/>
          <a:p>
            <a:r>
              <a:rPr lang="vi-VN" dirty="0" smtClean="0"/>
              <a:t>For IPv6, Amazon VPC instance receive Global Unicast Address (GUA), which are Internet routable.</a:t>
            </a:r>
          </a:p>
          <a:p>
            <a:r>
              <a:rPr lang="vi-VN" dirty="0" smtClean="0"/>
              <a:t>GUAs directly assigned to instance; there is no 1:1 NAT in the case of Internet access.</a:t>
            </a:r>
          </a:p>
          <a:p>
            <a:r>
              <a:rPr lang="vi-VN" dirty="0" smtClean="0"/>
              <a:t>Using GUAs does not mean losing security or privacy-to have Internet access, you also need to have proper route tables, security groups and gateways.</a:t>
            </a:r>
            <a:endParaRPr lang="en-US" dirty="0"/>
          </a:p>
        </p:txBody>
      </p:sp>
      <p:sp>
        <p:nvSpPr>
          <p:cNvPr id="3939" name="Google Shape;3939;p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86830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Google Shape;3937;p25"/>
          <p:cNvSpPr txBox="1">
            <a:spLocks noGrp="1"/>
          </p:cNvSpPr>
          <p:nvPr>
            <p:ph type="title"/>
          </p:nvPr>
        </p:nvSpPr>
        <p:spPr>
          <a:xfrm>
            <a:off x="718300" y="318589"/>
            <a:ext cx="6977226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vi-VN" dirty="0" smtClean="0"/>
              <a:t>IPv6 Egress-only Internet Gateway</a:t>
            </a:r>
            <a:endParaRPr lang="vi-VN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231" y="1378289"/>
            <a:ext cx="6265126" cy="3468839"/>
          </a:xfrm>
        </p:spPr>
        <p:txBody>
          <a:bodyPr/>
          <a:lstStyle/>
          <a:p>
            <a:r>
              <a:rPr lang="vi-VN" sz="1600" dirty="0" smtClean="0"/>
              <a:t>A new virtual device that provides egress-only Internet access over IPv6</a:t>
            </a:r>
          </a:p>
          <a:p>
            <a:pPr lvl="1"/>
            <a:r>
              <a:rPr lang="vi-VN" sz="1600" dirty="0" smtClean="0"/>
              <a:t>No middle box to perform NAT, and no additional cost</a:t>
            </a:r>
          </a:p>
          <a:p>
            <a:pPr lvl="1"/>
            <a:r>
              <a:rPr lang="vi-VN" sz="1600" dirty="0" smtClean="0"/>
              <a:t>No performance/availibility/connection limits</a:t>
            </a:r>
            <a:endParaRPr lang="en-US" sz="1600" dirty="0"/>
          </a:p>
        </p:txBody>
      </p:sp>
      <p:sp>
        <p:nvSpPr>
          <p:cNvPr id="3939" name="Google Shape;3939;p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633" y="2580221"/>
            <a:ext cx="303847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034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5" name="Google Shape;3945;p26"/>
          <p:cNvSpPr txBox="1">
            <a:spLocks noGrp="1"/>
          </p:cNvSpPr>
          <p:nvPr>
            <p:ph type="ctrTitle"/>
          </p:nvPr>
        </p:nvSpPr>
        <p:spPr>
          <a:xfrm>
            <a:off x="91598" y="2581869"/>
            <a:ext cx="6373937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>
                <a:solidFill>
                  <a:srgbClr val="D3EBD5"/>
                </a:solidFill>
              </a:rPr>
              <a:t>VPC Peering</a:t>
            </a:r>
            <a:endParaRPr dirty="0">
              <a:solidFill>
                <a:srgbClr val="D3EBD5"/>
              </a:solidFill>
            </a:endParaRPr>
          </a:p>
        </p:txBody>
      </p:sp>
      <p:sp>
        <p:nvSpPr>
          <p:cNvPr id="3953" name="Google Shape;3953;p26"/>
          <p:cNvSpPr txBox="1">
            <a:spLocks noGrp="1"/>
          </p:cNvSpPr>
          <p:nvPr>
            <p:ph type="sldNum" idx="4294967295"/>
          </p:nvPr>
        </p:nvSpPr>
        <p:spPr>
          <a:xfrm>
            <a:off x="0" y="4719638"/>
            <a:ext cx="547688" cy="39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12" name="Picture 2" descr="Káº¿t quáº£ hÃ¬nh áº£nh cho icon a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527" y="-202781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47548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Google Shape;3937;p25"/>
          <p:cNvSpPr txBox="1">
            <a:spLocks noGrp="1"/>
          </p:cNvSpPr>
          <p:nvPr>
            <p:ph type="title"/>
          </p:nvPr>
        </p:nvSpPr>
        <p:spPr>
          <a:xfrm>
            <a:off x="163580" y="0"/>
            <a:ext cx="7556222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vi-VN" dirty="0" smtClean="0"/>
              <a:t>Connecting your VPCs (VPC Peering)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7948" y="871036"/>
            <a:ext cx="6761100" cy="3849165"/>
          </a:xfrm>
        </p:spPr>
        <p:txBody>
          <a:bodyPr/>
          <a:lstStyle/>
          <a:p>
            <a:r>
              <a:rPr lang="vi-VN" sz="1800" b="1" dirty="0" smtClean="0"/>
              <a:t>Creates a private network connection between any two VPCs in a region.</a:t>
            </a:r>
          </a:p>
          <a:p>
            <a:r>
              <a:rPr lang="vi-VN" sz="1800" b="1" dirty="0" smtClean="0"/>
              <a:t>You can connect VPCs togother within a Region without having to:</a:t>
            </a:r>
          </a:p>
          <a:p>
            <a:pPr lvl="1"/>
            <a:r>
              <a:rPr lang="vi-VN" sz="1400" dirty="0" smtClean="0"/>
              <a:t>Maintain </a:t>
            </a:r>
            <a:r>
              <a:rPr lang="vi-VN" sz="1400" dirty="0"/>
              <a:t>all the VPN overhead between multiple </a:t>
            </a:r>
            <a:r>
              <a:rPr lang="vi-VN" sz="1400" dirty="0" smtClean="0"/>
              <a:t>VPCs.</a:t>
            </a:r>
          </a:p>
          <a:p>
            <a:pPr lvl="1"/>
            <a:r>
              <a:rPr lang="vi-VN" sz="1400" dirty="0" smtClean="0"/>
              <a:t>Expose </a:t>
            </a:r>
            <a:r>
              <a:rPr lang="vi-VN" sz="1400" dirty="0"/>
              <a:t>the destination VPC to the Internet and all that entails.</a:t>
            </a:r>
          </a:p>
          <a:p>
            <a:r>
              <a:rPr lang="vi-VN" sz="1800" b="1" dirty="0" smtClean="0"/>
              <a:t>Including cross-account VPC Peering</a:t>
            </a:r>
          </a:p>
          <a:p>
            <a:r>
              <a:rPr lang="vi-VN" sz="1800" b="1" dirty="0" smtClean="0"/>
              <a:t>Often used for Common/Core services</a:t>
            </a:r>
          </a:p>
          <a:p>
            <a:pPr marL="533400" lvl="1" indent="0">
              <a:buNone/>
            </a:pPr>
            <a:r>
              <a:rPr lang="vi-VN" sz="1800" dirty="0"/>
              <a:t>	</a:t>
            </a:r>
            <a:r>
              <a:rPr lang="vi-VN" sz="1400" dirty="0" smtClean="0"/>
              <a:t>Authentication / Direction Services</a:t>
            </a:r>
          </a:p>
          <a:p>
            <a:pPr marL="533400" lvl="1" indent="0">
              <a:buNone/>
            </a:pPr>
            <a:r>
              <a:rPr lang="vi-VN" sz="1400" dirty="0"/>
              <a:t>	</a:t>
            </a:r>
            <a:r>
              <a:rPr lang="vi-VN" sz="1400" dirty="0" smtClean="0"/>
              <a:t>Monitoring / Logging</a:t>
            </a:r>
          </a:p>
          <a:p>
            <a:pPr marL="533400" lvl="1" indent="0">
              <a:buNone/>
            </a:pPr>
            <a:r>
              <a:rPr lang="vi-VN" sz="1400" dirty="0"/>
              <a:t>	</a:t>
            </a:r>
            <a:r>
              <a:rPr lang="vi-VN" sz="1400" dirty="0" smtClean="0"/>
              <a:t>Security Scanning</a:t>
            </a:r>
          </a:p>
          <a:p>
            <a:pPr marL="533400" lvl="1" indent="0">
              <a:buNone/>
            </a:pPr>
            <a:r>
              <a:rPr lang="vi-VN" sz="1400" dirty="0"/>
              <a:t>	</a:t>
            </a:r>
            <a:r>
              <a:rPr lang="vi-VN" sz="1400" dirty="0" smtClean="0"/>
              <a:t>Remote administration</a:t>
            </a:r>
          </a:p>
        </p:txBody>
      </p:sp>
      <p:sp>
        <p:nvSpPr>
          <p:cNvPr id="3939" name="Google Shape;3939;p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712" y="2739001"/>
            <a:ext cx="21336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8029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Google Shape;3937;p25"/>
          <p:cNvSpPr txBox="1">
            <a:spLocks noGrp="1"/>
          </p:cNvSpPr>
          <p:nvPr>
            <p:ph type="title"/>
          </p:nvPr>
        </p:nvSpPr>
        <p:spPr>
          <a:xfrm>
            <a:off x="163579" y="0"/>
            <a:ext cx="7815167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vi-VN" dirty="0" smtClean="0"/>
              <a:t>Common design- Shared Services VPC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880" y="857400"/>
            <a:ext cx="4583959" cy="3849165"/>
          </a:xfrm>
        </p:spPr>
        <p:txBody>
          <a:bodyPr/>
          <a:lstStyle/>
          <a:p>
            <a:r>
              <a:rPr lang="vi-VN" sz="1400" dirty="0" smtClean="0"/>
              <a:t>Move shared services such as Active Directory, Logging, Monitoring and Service Buses to a shared services VPC (A)</a:t>
            </a:r>
          </a:p>
          <a:p>
            <a:r>
              <a:rPr lang="vi-VN" sz="1400" dirty="0" smtClean="0"/>
              <a:t>None of the other VPCs can send traffic directly to each other-they must go through VPC A (=app isolation)</a:t>
            </a:r>
          </a:p>
          <a:p>
            <a:r>
              <a:rPr lang="vi-VN" sz="1400" dirty="0" smtClean="0"/>
              <a:t>Only VPC A has direct  network access to your data center  via Directory Connect.</a:t>
            </a:r>
          </a:p>
          <a:p>
            <a:r>
              <a:rPr lang="vi-VN" sz="1400" dirty="0" smtClean="0"/>
              <a:t>Routing table define which subnets are allowed to route over a peer connection.</a:t>
            </a:r>
          </a:p>
          <a:p>
            <a:r>
              <a:rPr lang="vi-VN" sz="1400" dirty="0" smtClean="0"/>
              <a:t>Security Groups and NACLs still apply, and Security Groups in VPC. A can be defined to mutually trust the Security Groups in the other VPCs</a:t>
            </a:r>
          </a:p>
        </p:txBody>
      </p:sp>
      <p:sp>
        <p:nvSpPr>
          <p:cNvPr id="3939" name="Google Shape;3939;p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840" y="1203521"/>
            <a:ext cx="306705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974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Google Shape;3937;p25"/>
          <p:cNvSpPr txBox="1">
            <a:spLocks noGrp="1"/>
          </p:cNvSpPr>
          <p:nvPr>
            <p:ph type="title"/>
          </p:nvPr>
        </p:nvSpPr>
        <p:spPr>
          <a:xfrm>
            <a:off x="163579" y="0"/>
            <a:ext cx="7815167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vi-VN" dirty="0" smtClean="0"/>
              <a:t>Security groups across peered VPCs</a:t>
            </a:r>
          </a:p>
        </p:txBody>
      </p:sp>
      <p:sp>
        <p:nvSpPr>
          <p:cNvPr id="3939" name="Google Shape;3939;p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79" y="857400"/>
            <a:ext cx="3560546" cy="17186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189" y="804679"/>
            <a:ext cx="3578071" cy="1771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3189" y="2900683"/>
            <a:ext cx="3590840" cy="18195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579" y="2900683"/>
            <a:ext cx="3632312" cy="1918836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724125" y="1716736"/>
            <a:ext cx="184328" cy="20916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5575412" y="2633793"/>
            <a:ext cx="275130" cy="26689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/>
          <p:cNvSpPr/>
          <p:nvPr/>
        </p:nvSpPr>
        <p:spPr>
          <a:xfrm>
            <a:off x="3795891" y="3810442"/>
            <a:ext cx="144930" cy="235576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926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7" name="Google Shape;3877;p19"/>
          <p:cNvSpPr txBox="1">
            <a:spLocks noGrp="1"/>
          </p:cNvSpPr>
          <p:nvPr>
            <p:ph type="ctrTitle" idx="4294967295"/>
          </p:nvPr>
        </p:nvSpPr>
        <p:spPr>
          <a:xfrm>
            <a:off x="173052" y="585512"/>
            <a:ext cx="8201826" cy="28100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 smtClean="0">
                <a:solidFill>
                  <a:srgbClr val="D3EBD5"/>
                </a:solidFill>
              </a:rPr>
              <a:t>AWS VPC Overview</a:t>
            </a:r>
            <a:endParaRPr sz="7200" dirty="0">
              <a:solidFill>
                <a:srgbClr val="D3EBD5"/>
              </a:solidFill>
            </a:endParaRPr>
          </a:p>
        </p:txBody>
      </p:sp>
      <p:sp>
        <p:nvSpPr>
          <p:cNvPr id="3879" name="Google Shape;3879;p19"/>
          <p:cNvSpPr/>
          <p:nvPr/>
        </p:nvSpPr>
        <p:spPr>
          <a:xfrm>
            <a:off x="2347313" y="2155769"/>
            <a:ext cx="270850" cy="25861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0" name="Google Shape;3880;p19"/>
          <p:cNvGrpSpPr/>
          <p:nvPr/>
        </p:nvGrpSpPr>
        <p:grpSpPr>
          <a:xfrm>
            <a:off x="1820756" y="323430"/>
            <a:ext cx="1160371" cy="1160688"/>
            <a:chOff x="6654650" y="3665275"/>
            <a:chExt cx="409100" cy="409125"/>
          </a:xfrm>
        </p:grpSpPr>
        <p:sp>
          <p:nvSpPr>
            <p:cNvPr id="3881" name="Google Shape;3881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3" name="Google Shape;3883;p19"/>
          <p:cNvGrpSpPr/>
          <p:nvPr/>
        </p:nvGrpSpPr>
        <p:grpSpPr>
          <a:xfrm rot="1057001">
            <a:off x="1043582" y="1118646"/>
            <a:ext cx="766645" cy="766759"/>
            <a:chOff x="570875" y="4322250"/>
            <a:chExt cx="443300" cy="443325"/>
          </a:xfrm>
        </p:grpSpPr>
        <p:sp>
          <p:nvSpPr>
            <p:cNvPr id="3884" name="Google Shape;3884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8" name="Google Shape;3888;p19"/>
          <p:cNvSpPr/>
          <p:nvPr/>
        </p:nvSpPr>
        <p:spPr>
          <a:xfrm rot="2466991">
            <a:off x="978868" y="928441"/>
            <a:ext cx="376301" cy="35930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9" name="Google Shape;3889;p19"/>
          <p:cNvSpPr/>
          <p:nvPr/>
        </p:nvSpPr>
        <p:spPr>
          <a:xfrm rot="-1609377">
            <a:off x="1506141" y="694059"/>
            <a:ext cx="270839" cy="25860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0" name="Google Shape;3890;p19"/>
          <p:cNvSpPr/>
          <p:nvPr/>
        </p:nvSpPr>
        <p:spPr>
          <a:xfrm rot="2925705">
            <a:off x="3171263" y="1359369"/>
            <a:ext cx="202799" cy="19364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1" name="Google Shape;3891;p19"/>
          <p:cNvSpPr/>
          <p:nvPr/>
        </p:nvSpPr>
        <p:spPr>
          <a:xfrm rot="-1609197">
            <a:off x="2135091" y="394613"/>
            <a:ext cx="182676" cy="17442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2" name="Google Shape;3892;p1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9" name="Picture 2" descr="Káº¿t quáº£ hÃ¬nh áº£nh cho icon a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403" y="-17588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5" name="Google Shape;3945;p26"/>
          <p:cNvSpPr txBox="1">
            <a:spLocks noGrp="1"/>
          </p:cNvSpPr>
          <p:nvPr>
            <p:ph type="ctrTitle"/>
          </p:nvPr>
        </p:nvSpPr>
        <p:spPr>
          <a:xfrm>
            <a:off x="91598" y="2581869"/>
            <a:ext cx="6373937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>
                <a:solidFill>
                  <a:srgbClr val="D3EBD5"/>
                </a:solidFill>
              </a:rPr>
              <a:t>VPC Flow Logs</a:t>
            </a:r>
            <a:endParaRPr dirty="0">
              <a:solidFill>
                <a:srgbClr val="D3EBD5"/>
              </a:solidFill>
            </a:endParaRPr>
          </a:p>
        </p:txBody>
      </p:sp>
      <p:sp>
        <p:nvSpPr>
          <p:cNvPr id="3953" name="Google Shape;3953;p26"/>
          <p:cNvSpPr txBox="1">
            <a:spLocks noGrp="1"/>
          </p:cNvSpPr>
          <p:nvPr>
            <p:ph type="sldNum" idx="4294967295"/>
          </p:nvPr>
        </p:nvSpPr>
        <p:spPr>
          <a:xfrm>
            <a:off x="0" y="4719638"/>
            <a:ext cx="547688" cy="39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12" name="Picture 2" descr="Káº¿t quáº£ hÃ¬nh áº£nh cho icon a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527" y="-202781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3875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Google Shape;3937;p25"/>
          <p:cNvSpPr txBox="1">
            <a:spLocks noGrp="1"/>
          </p:cNvSpPr>
          <p:nvPr>
            <p:ph type="title"/>
          </p:nvPr>
        </p:nvSpPr>
        <p:spPr>
          <a:xfrm>
            <a:off x="718300" y="318589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vi-VN" dirty="0" smtClean="0"/>
              <a:t>VPC Flow logs</a:t>
            </a:r>
            <a:endParaRPr lang="vi-VN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8300" y="1175988"/>
            <a:ext cx="6761100" cy="3428379"/>
          </a:xfrm>
        </p:spPr>
        <p:txBody>
          <a:bodyPr/>
          <a:lstStyle/>
          <a:p>
            <a:r>
              <a:rPr lang="vi-VN" sz="1800" dirty="0" smtClean="0"/>
              <a:t>Enables at the ENI, subnet or VPC level</a:t>
            </a:r>
          </a:p>
          <a:p>
            <a:r>
              <a:rPr lang="vi-VN" sz="1800" dirty="0" smtClean="0"/>
              <a:t>Traffic data surfaced as “flow log records” per ENI</a:t>
            </a:r>
          </a:p>
          <a:p>
            <a:r>
              <a:rPr lang="vi-VN" sz="1800" dirty="0" smtClean="0"/>
              <a:t>Data accumulated and published to CloudWatch Logs at ~10 minute intervals.</a:t>
            </a:r>
          </a:p>
          <a:p>
            <a:r>
              <a:rPr lang="vi-VN" sz="1800" dirty="0" smtClean="0"/>
              <a:t>Exposed as CloudWatch log groups and streams</a:t>
            </a:r>
          </a:p>
          <a:p>
            <a:r>
              <a:rPr lang="vi-VN" sz="1800" dirty="0" smtClean="0"/>
              <a:t>Normal CloudWatch Logs groups/streams with all related features.</a:t>
            </a:r>
          </a:p>
          <a:p>
            <a:pPr lvl="1"/>
            <a:r>
              <a:rPr lang="vi-VN" sz="1400" dirty="0" smtClean="0"/>
              <a:t>Create custom CloudWatch metrics base upon log filtering</a:t>
            </a:r>
          </a:p>
          <a:p>
            <a:pPr lvl="1"/>
            <a:r>
              <a:rPr lang="vi-VN" sz="1400" dirty="0" smtClean="0"/>
              <a:t>Create CloudWatch alarms based upon the new metrics</a:t>
            </a:r>
          </a:p>
          <a:p>
            <a:pPr lvl="1"/>
            <a:r>
              <a:rPr lang="vi-VN" sz="1400" dirty="0" smtClean="0"/>
              <a:t>CloudWatch logs -&gt; Amazon Kinesis stream integration</a:t>
            </a:r>
            <a:endParaRPr lang="en-US" sz="1400" dirty="0"/>
          </a:p>
        </p:txBody>
      </p:sp>
      <p:sp>
        <p:nvSpPr>
          <p:cNvPr id="3939" name="Google Shape;3939;p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98684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Google Shape;3937;p25"/>
          <p:cNvSpPr txBox="1">
            <a:spLocks noGrp="1"/>
          </p:cNvSpPr>
          <p:nvPr>
            <p:ph type="title"/>
          </p:nvPr>
        </p:nvSpPr>
        <p:spPr>
          <a:xfrm>
            <a:off x="91531" y="164840"/>
            <a:ext cx="7535576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vi-VN" dirty="0" smtClean="0"/>
              <a:t>Flow log record(text, space-delimited)</a:t>
            </a:r>
            <a:endParaRPr lang="vi-VN" dirty="0" smtClean="0"/>
          </a:p>
        </p:txBody>
      </p:sp>
      <p:sp>
        <p:nvSpPr>
          <p:cNvPr id="3939" name="Google Shape;3939;p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7170" name="Picture 2" descr="Káº¿t quáº£ hÃ¬nh áº£nh cho VPC flow l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27" y="1022240"/>
            <a:ext cx="6593183" cy="361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55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5" name="Google Shape;3945;p26"/>
          <p:cNvSpPr txBox="1">
            <a:spLocks noGrp="1"/>
          </p:cNvSpPr>
          <p:nvPr>
            <p:ph type="ctrTitle"/>
          </p:nvPr>
        </p:nvSpPr>
        <p:spPr>
          <a:xfrm>
            <a:off x="547688" y="2403844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>
                <a:solidFill>
                  <a:srgbClr val="D3EBD5"/>
                </a:solidFill>
              </a:rPr>
              <a:t>VPC Endpoint</a:t>
            </a:r>
            <a:endParaRPr dirty="0">
              <a:solidFill>
                <a:srgbClr val="D3EBD5"/>
              </a:solidFill>
            </a:endParaRPr>
          </a:p>
        </p:txBody>
      </p:sp>
      <p:sp>
        <p:nvSpPr>
          <p:cNvPr id="3953" name="Google Shape;3953;p26"/>
          <p:cNvSpPr txBox="1">
            <a:spLocks noGrp="1"/>
          </p:cNvSpPr>
          <p:nvPr>
            <p:ph type="sldNum" idx="4294967295"/>
          </p:nvPr>
        </p:nvSpPr>
        <p:spPr>
          <a:xfrm>
            <a:off x="0" y="4719638"/>
            <a:ext cx="547688" cy="39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12" name="Picture 2" descr="Káº¿t quáº£ hÃ¬nh áº£nh cho icon a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527" y="-202781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2352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1" name="Google Shape;4031;p35"/>
          <p:cNvSpPr/>
          <p:nvPr/>
        </p:nvSpPr>
        <p:spPr>
          <a:xfrm>
            <a:off x="3549725" y="1268650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Place your screenshot here</a:t>
            </a:r>
            <a:endParaRPr sz="1000" dirty="0"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33" name="Google Shape;4033;p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4032" name="Google Shape;4032;p35"/>
          <p:cNvSpPr txBox="1">
            <a:spLocks noGrp="1"/>
          </p:cNvSpPr>
          <p:nvPr>
            <p:ph type="body" idx="4294967295"/>
          </p:nvPr>
        </p:nvSpPr>
        <p:spPr>
          <a:xfrm>
            <a:off x="0" y="1851025"/>
            <a:ext cx="4046538" cy="28686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vi-VN" sz="3000" dirty="0" smtClean="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rPr>
              <a:t>Best practice for in VPC-AWS services.</a:t>
            </a:r>
          </a:p>
          <a:p>
            <a:pPr marL="285750" indent="-285750"/>
            <a:r>
              <a:rPr lang="vi-VN" sz="1800" dirty="0" smtClean="0"/>
              <a:t>Many AWS services support running in –VPC.</a:t>
            </a:r>
          </a:p>
          <a:p>
            <a:pPr marL="285750" indent="-285750"/>
            <a:r>
              <a:rPr lang="vi-VN" sz="1800" dirty="0" smtClean="0"/>
              <a:t>Use security groups for Least-Privilege network access.</a:t>
            </a:r>
          </a:p>
          <a:p>
            <a:pPr marL="285750" indent="-285750"/>
            <a:r>
              <a:rPr lang="vi-VN" sz="1800" dirty="0" smtClean="0"/>
              <a:t>For best avaibility, use multiple Avaibility Zones.</a:t>
            </a:r>
          </a:p>
          <a:p>
            <a:pPr marL="742950" lvl="1" indent="-285750"/>
            <a:r>
              <a:rPr lang="vi-VN" sz="1800" dirty="0" smtClean="0"/>
              <a:t>Ex: </a:t>
            </a:r>
            <a:endParaRPr lang="vi-VN" sz="1800" dirty="0"/>
          </a:p>
          <a:p>
            <a:pPr marL="1200150" lvl="2" indent="-285750"/>
            <a:r>
              <a:rPr lang="vi-VN" sz="1800" dirty="0" smtClean="0"/>
              <a:t>Multi-zone RDS deployments</a:t>
            </a:r>
          </a:p>
          <a:p>
            <a:pPr marL="1200150" lvl="2" indent="-285750"/>
            <a:r>
              <a:rPr lang="vi-VN" sz="1800" dirty="0" smtClean="0"/>
              <a:t>Use a zonal mount point for EFS access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419" y="1153999"/>
            <a:ext cx="2942413" cy="3194293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3" name="Google Shape;3923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3922" name="Google Shape;3922;p23"/>
          <p:cNvSpPr txBox="1">
            <a:spLocks noGrp="1"/>
          </p:cNvSpPr>
          <p:nvPr>
            <p:ph type="title" idx="4294967295"/>
          </p:nvPr>
        </p:nvSpPr>
        <p:spPr>
          <a:xfrm>
            <a:off x="0" y="1589088"/>
            <a:ext cx="5872163" cy="3230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8000" dirty="0" smtClean="0">
                <a:solidFill>
                  <a:srgbClr val="FFFFFF"/>
                </a:solidFill>
                <a:highlight>
                  <a:srgbClr val="0B87A1"/>
                </a:highlight>
                <a:latin typeface="Titillium Web Light"/>
                <a:ea typeface="Titillium Web Light"/>
                <a:cs typeface="Titillium Web Light"/>
                <a:sym typeface="Titillium Web Light"/>
              </a:rPr>
              <a:t>Demo</a:t>
            </a:r>
            <a:endParaRPr sz="8000" dirty="0">
              <a:solidFill>
                <a:srgbClr val="FFFFFF"/>
              </a:solidFill>
              <a:highlight>
                <a:srgbClr val="0B87A1"/>
              </a:highlight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  <p:extLst>
      <p:ext uri="{BB962C8B-B14F-4D97-AF65-F5344CB8AC3E}">
        <p14:creationId xmlns:p14="http://schemas.microsoft.com/office/powerpoint/2010/main" val="39676166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8" name="Google Shape;4038;p36"/>
          <p:cNvSpPr txBox="1">
            <a:spLocks noGrp="1"/>
          </p:cNvSpPr>
          <p:nvPr>
            <p:ph type="ctrTitle" idx="4294967295"/>
          </p:nvPr>
        </p:nvSpPr>
        <p:spPr>
          <a:xfrm>
            <a:off x="685800" y="745150"/>
            <a:ext cx="486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80BFB7"/>
                </a:solidFill>
              </a:rPr>
              <a:t>THANKS!</a:t>
            </a:r>
            <a:endParaRPr sz="6000">
              <a:solidFill>
                <a:srgbClr val="80BFB7"/>
              </a:solidFill>
            </a:endParaRPr>
          </a:p>
        </p:txBody>
      </p:sp>
      <p:sp>
        <p:nvSpPr>
          <p:cNvPr id="4039" name="Google Shape;4039;p36"/>
          <p:cNvSpPr txBox="1">
            <a:spLocks noGrp="1"/>
          </p:cNvSpPr>
          <p:nvPr>
            <p:ph type="subTitle" idx="4294967295"/>
          </p:nvPr>
        </p:nvSpPr>
        <p:spPr>
          <a:xfrm>
            <a:off x="685800" y="1944725"/>
            <a:ext cx="4863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D3EBD5"/>
                </a:solidFill>
                <a:highlight>
                  <a:srgbClr val="01597F"/>
                </a:highlight>
              </a:rPr>
              <a:t>Any questions?</a:t>
            </a:r>
            <a:endParaRPr sz="3600">
              <a:solidFill>
                <a:srgbClr val="D3EBD5"/>
              </a:solidFill>
              <a:highlight>
                <a:srgbClr val="01597F"/>
              </a:highlight>
            </a:endParaRPr>
          </a:p>
        </p:txBody>
      </p:sp>
      <p:sp>
        <p:nvSpPr>
          <p:cNvPr id="4040" name="Google Shape;4040;p36"/>
          <p:cNvSpPr txBox="1">
            <a:spLocks noGrp="1"/>
          </p:cNvSpPr>
          <p:nvPr>
            <p:ph type="body" idx="4294967295"/>
          </p:nvPr>
        </p:nvSpPr>
        <p:spPr>
          <a:xfrm>
            <a:off x="685800" y="2769202"/>
            <a:ext cx="4863900" cy="16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vi-VN" dirty="0">
                <a:solidFill>
                  <a:srgbClr val="D3EBD5"/>
                </a:solidFill>
              </a:rPr>
              <a:t>Connect to github repository to </a:t>
            </a:r>
            <a:r>
              <a:rPr lang="vi-VN" dirty="0" smtClean="0">
                <a:solidFill>
                  <a:srgbClr val="D3EBD5"/>
                </a:solidFill>
              </a:rPr>
              <a:t>read </a:t>
            </a:r>
            <a:r>
              <a:rPr lang="vi-VN" dirty="0">
                <a:solidFill>
                  <a:srgbClr val="D3EBD5"/>
                </a:solidFill>
              </a:rPr>
              <a:t>more </a:t>
            </a:r>
            <a:r>
              <a:rPr lang="vi-VN" dirty="0" smtClean="0">
                <a:solidFill>
                  <a:srgbClr val="D3EBD5"/>
                </a:solidFill>
              </a:rPr>
              <a:t>detail: </a:t>
            </a:r>
            <a:r>
              <a:rPr lang="en-US" dirty="0">
                <a:hlinkClick r:id="rId3"/>
              </a:rPr>
              <a:t>https://github.com/hueanmy/AWS-LEARNING</a:t>
            </a:r>
            <a:endParaRPr dirty="0">
              <a:solidFill>
                <a:srgbClr val="D3EBD5"/>
              </a:solidFill>
            </a:endParaRPr>
          </a:p>
        </p:txBody>
      </p:sp>
      <p:sp>
        <p:nvSpPr>
          <p:cNvPr id="4041" name="Google Shape;4041;p3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Google Shape;3850;p15"/>
          <p:cNvSpPr txBox="1">
            <a:spLocks noGrp="1"/>
          </p:cNvSpPr>
          <p:nvPr>
            <p:ph type="ctrTitle" idx="4294967295"/>
          </p:nvPr>
        </p:nvSpPr>
        <p:spPr>
          <a:xfrm>
            <a:off x="2840000" y="130565"/>
            <a:ext cx="5791252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What is an Amazon Virtual private cloud (VPC)?</a:t>
            </a:r>
            <a:endParaRPr dirty="0"/>
          </a:p>
        </p:txBody>
      </p:sp>
      <p:sp>
        <p:nvSpPr>
          <p:cNvPr id="3851" name="Google Shape;3851;p15"/>
          <p:cNvSpPr txBox="1">
            <a:spLocks noGrp="1"/>
          </p:cNvSpPr>
          <p:nvPr>
            <p:ph type="subTitle" idx="4294967295"/>
          </p:nvPr>
        </p:nvSpPr>
        <p:spPr>
          <a:xfrm>
            <a:off x="2986338" y="1420930"/>
            <a:ext cx="1654027" cy="21683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 smtClean="0"/>
              <a:t>“A virtual network that closely resembles a traditional network that you’d operate in your own data center”</a:t>
            </a:r>
            <a:endParaRPr sz="1400" b="1" dirty="0"/>
          </a:p>
        </p:txBody>
      </p:sp>
      <p:pic>
        <p:nvPicPr>
          <p:cNvPr id="3852" name="Google Shape;3852;p15" descr="photo-1434030216411-0b793f4b4173.jpg"/>
          <p:cNvPicPr preferRelativeResize="0"/>
          <p:nvPr/>
        </p:nvPicPr>
        <p:blipFill rotWithShape="1">
          <a:blip r:embed="rId3">
            <a:alphaModFix/>
          </a:blip>
          <a:srcRect l="23367" r="21417"/>
          <a:stretch/>
        </p:blipFill>
        <p:spPr>
          <a:xfrm>
            <a:off x="0" y="0"/>
            <a:ext cx="2840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3" name="Google Shape;3853;p1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050" name="Picture 2" descr="Káº¿t quáº£ hÃ¬nh áº£nh cho what is amazon vp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011" y="1290365"/>
            <a:ext cx="3095328" cy="27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Google Shape;3850;p15"/>
          <p:cNvSpPr txBox="1">
            <a:spLocks noGrp="1"/>
          </p:cNvSpPr>
          <p:nvPr>
            <p:ph type="title"/>
          </p:nvPr>
        </p:nvSpPr>
        <p:spPr>
          <a:xfrm>
            <a:off x="640231" y="286221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/>
              <a:t>Some basic concepts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34484" y="1143621"/>
            <a:ext cx="2955484" cy="2980500"/>
          </a:xfrm>
        </p:spPr>
        <p:txBody>
          <a:bodyPr/>
          <a:lstStyle/>
          <a:p>
            <a:r>
              <a:rPr lang="vi-VN" dirty="0" smtClean="0"/>
              <a:t>Region</a:t>
            </a:r>
          </a:p>
          <a:p>
            <a:endParaRPr lang="vi-VN" dirty="0" smtClean="0"/>
          </a:p>
        </p:txBody>
      </p:sp>
      <p:sp>
        <p:nvSpPr>
          <p:cNvPr id="3853" name="Google Shape;3853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4445847" y="1143621"/>
            <a:ext cx="2955484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r>
              <a:rPr lang="vi-VN" dirty="0" smtClean="0"/>
              <a:t>AZ (Availibility Zone)</a:t>
            </a:r>
          </a:p>
          <a:p>
            <a:endParaRPr lang="en-US" dirty="0"/>
          </a:p>
        </p:txBody>
      </p:sp>
      <p:pic>
        <p:nvPicPr>
          <p:cNvPr id="9" name="Picture 8" descr="https://images.viblo.asia/3319495f-6f5d-4b1a-a6a8-c1485cdb8290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81" y="1696864"/>
            <a:ext cx="3428504" cy="1410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https://images.viblo.asia/ad705001-bfb6-4842-a4d0-bdff1fcbc954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31" y="3254123"/>
            <a:ext cx="3322322" cy="1319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s://images.viblo.asia/7faa246b-b1f8-48a2-8793-7672e9c1fb35.jpe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432" y="2241052"/>
            <a:ext cx="2907449" cy="17325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0458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718300" y="192444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What’s in the VPC tool box?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8" name="Google Shape;3871;p18"/>
          <p:cNvSpPr txBox="1">
            <a:spLocks noGrp="1"/>
          </p:cNvSpPr>
          <p:nvPr>
            <p:ph type="body" idx="1"/>
          </p:nvPr>
        </p:nvSpPr>
        <p:spPr>
          <a:xfrm>
            <a:off x="577294" y="1280622"/>
            <a:ext cx="7043111" cy="33170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61950" indent="-285750">
              <a:buSzPts val="2400"/>
            </a:pPr>
            <a:r>
              <a:rPr lang="en-US" sz="1400" b="1" dirty="0" smtClean="0"/>
              <a:t>VPC</a:t>
            </a:r>
            <a:r>
              <a:rPr lang="en-US" sz="1400" dirty="0" smtClean="0"/>
              <a:t>: User defined address space up to /16 (65,536 addresses)</a:t>
            </a:r>
          </a:p>
          <a:p>
            <a:pPr marL="361950" indent="-285750">
              <a:buSzPts val="2400"/>
            </a:pPr>
            <a:r>
              <a:rPr lang="en-US" sz="1400" b="1" dirty="0" smtClean="0"/>
              <a:t>Subnets</a:t>
            </a:r>
            <a:r>
              <a:rPr lang="en-US" sz="1400" dirty="0" smtClean="0"/>
              <a:t>: 200 user-defined subnets to /16</a:t>
            </a:r>
          </a:p>
          <a:p>
            <a:pPr marL="361950" indent="-285750">
              <a:buSzPts val="2400"/>
            </a:pPr>
            <a:r>
              <a:rPr lang="en-US" sz="1400" b="1" dirty="0" smtClean="0"/>
              <a:t>Route Tables</a:t>
            </a:r>
            <a:r>
              <a:rPr lang="en-US" sz="1400" dirty="0" smtClean="0"/>
              <a:t>: Define how traffic should be routed from/to each subnet</a:t>
            </a:r>
          </a:p>
          <a:p>
            <a:pPr marL="361950" indent="-285750">
              <a:buSzPts val="2400"/>
            </a:pPr>
            <a:r>
              <a:rPr lang="en-US" sz="1400" b="1" dirty="0" smtClean="0"/>
              <a:t>Access Control Lists</a:t>
            </a:r>
            <a:r>
              <a:rPr lang="en-US" sz="1400" dirty="0" smtClean="0"/>
              <a:t>: Stateless network filtering between subnets.</a:t>
            </a:r>
          </a:p>
          <a:p>
            <a:pPr marL="361950" indent="-285750">
              <a:buSzPts val="2400"/>
            </a:pPr>
            <a:r>
              <a:rPr lang="en-US" sz="1400" b="1" dirty="0" smtClean="0"/>
              <a:t>Internet Gateway</a:t>
            </a:r>
            <a:r>
              <a:rPr lang="en-US" sz="1400" dirty="0" smtClean="0"/>
              <a:t>: A logical device enabling traffic to be route to/from the public internet.</a:t>
            </a:r>
          </a:p>
          <a:p>
            <a:pPr marL="361950" indent="-285750">
              <a:buSzPts val="2400"/>
            </a:pPr>
            <a:r>
              <a:rPr lang="en-US" sz="1400" b="1" dirty="0" smtClean="0"/>
              <a:t>Managed NAT</a:t>
            </a:r>
            <a:r>
              <a:rPr lang="en-US" sz="1400" dirty="0" smtClean="0"/>
              <a:t>: Provide Network Address Translation to private instances for 10Gbps traffic.</a:t>
            </a:r>
          </a:p>
          <a:p>
            <a:pPr marL="361950" indent="-285750">
              <a:buSzPts val="2400"/>
            </a:pPr>
            <a:r>
              <a:rPr lang="en-US" sz="1400" b="1" dirty="0" smtClean="0"/>
              <a:t>Virtual Private Gateway</a:t>
            </a:r>
            <a:r>
              <a:rPr lang="en-US" sz="1400" dirty="0" smtClean="0"/>
              <a:t>: the Amazon end of a VPN connection.</a:t>
            </a:r>
          </a:p>
          <a:p>
            <a:pPr marL="361950" indent="-285750">
              <a:buSzPts val="2400"/>
            </a:pPr>
            <a:r>
              <a:rPr lang="en-US" sz="1400" b="1" dirty="0" smtClean="0"/>
              <a:t>Customer Gateway</a:t>
            </a:r>
            <a:r>
              <a:rPr lang="en-US" sz="1400" dirty="0" smtClean="0"/>
              <a:t>: The router at the customer end of a VPN connection.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endParaRPr lang="en-US" sz="1400" dirty="0" smtClean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213643" y="152639"/>
            <a:ext cx="7152832" cy="11121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/>
              <a:t>How to create an Internet-connected VPC step?</a:t>
            </a:r>
            <a:endParaRPr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45" y="1264776"/>
            <a:ext cx="6171114" cy="370827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7" name="Google Shape;3877;p19"/>
          <p:cNvSpPr txBox="1">
            <a:spLocks noGrp="1"/>
          </p:cNvSpPr>
          <p:nvPr>
            <p:ph type="ctrTitle" idx="4294967295"/>
          </p:nvPr>
        </p:nvSpPr>
        <p:spPr>
          <a:xfrm>
            <a:off x="173052" y="585512"/>
            <a:ext cx="8201826" cy="28100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>
                <a:solidFill>
                  <a:srgbClr val="D3EBD5"/>
                </a:solidFill>
              </a:rPr>
              <a:t>Picking for IP Space</a:t>
            </a:r>
            <a:endParaRPr sz="7200" dirty="0">
              <a:solidFill>
                <a:srgbClr val="D3EBD5"/>
              </a:solidFill>
            </a:endParaRPr>
          </a:p>
        </p:txBody>
      </p:sp>
      <p:sp>
        <p:nvSpPr>
          <p:cNvPr id="3892" name="Google Shape;3892;p1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9" name="Picture 2" descr="Káº¿t quáº£ hÃ¬nh áº£nh cho icon a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403" y="-17588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591418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</TotalTime>
  <Words>905</Words>
  <Application>Microsoft Office PowerPoint</Application>
  <PresentationFormat>On-screen Show (16:9)</PresentationFormat>
  <Paragraphs>171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Dosis Light</vt:lpstr>
      <vt:lpstr>Titillium Web</vt:lpstr>
      <vt:lpstr>Titillium Web Light</vt:lpstr>
      <vt:lpstr>Arial</vt:lpstr>
      <vt:lpstr>Mowbray template</vt:lpstr>
      <vt:lpstr>Amazon virtual private cloud (VPC)   Topic: 3 Create by: MaiLT - Team 1 Date: 22/5/2019</vt:lpstr>
      <vt:lpstr>INTRODUCTION</vt:lpstr>
      <vt:lpstr>This topic will cover to:</vt:lpstr>
      <vt:lpstr>AWS VPC Overview</vt:lpstr>
      <vt:lpstr>What is an Amazon Virtual private cloud (VPC)?</vt:lpstr>
      <vt:lpstr>Some basic concepts</vt:lpstr>
      <vt:lpstr>What’s in the VPC tool box?</vt:lpstr>
      <vt:lpstr>How to create an Internet-connected VPC step?</vt:lpstr>
      <vt:lpstr>Picking for IP Space</vt:lpstr>
      <vt:lpstr>CIDR notation review</vt:lpstr>
      <vt:lpstr>Choosing an IPv4 address range for your VPC</vt:lpstr>
      <vt:lpstr>Adding a secondary IPv4 address range</vt:lpstr>
      <vt:lpstr>IPv6 in Amazon VPC-Dual-stack</vt:lpstr>
      <vt:lpstr>Subnet</vt:lpstr>
      <vt:lpstr>Public/Private Subnet</vt:lpstr>
      <vt:lpstr>VPC subnets and Availability Zones</vt:lpstr>
      <vt:lpstr>VPC subnets and Availability Zones– IPv6</vt:lpstr>
      <vt:lpstr>VPC subnet recommendations</vt:lpstr>
      <vt:lpstr>Route to the Internet</vt:lpstr>
      <vt:lpstr>Routing in your VPC</vt:lpstr>
      <vt:lpstr>Public subnet routing</vt:lpstr>
      <vt:lpstr>Public subnet routing-Internet Gateway</vt:lpstr>
      <vt:lpstr>Private subnet routing</vt:lpstr>
      <vt:lpstr>Private subnet routing-NAT gateway</vt:lpstr>
      <vt:lpstr>Authorizing Traffic: Networks ACLs and Security Groups</vt:lpstr>
      <vt:lpstr>Network ACLs: Stateless firewalls</vt:lpstr>
      <vt:lpstr>Security groups follow application structure</vt:lpstr>
      <vt:lpstr>Security groups example: Web servers</vt:lpstr>
      <vt:lpstr>Security groups example: Backends</vt:lpstr>
      <vt:lpstr>Security group in VPC: additional notes</vt:lpstr>
      <vt:lpstr>Routing by subnet</vt:lpstr>
      <vt:lpstr>Routing by subnet</vt:lpstr>
      <vt:lpstr>Outbound-only Internet access: NAT getway</vt:lpstr>
      <vt:lpstr>IPv6 GUAs</vt:lpstr>
      <vt:lpstr>IPv6 Egress-only Internet Gateway</vt:lpstr>
      <vt:lpstr>VPC Peering</vt:lpstr>
      <vt:lpstr>Connecting your VPCs (VPC Peering)</vt:lpstr>
      <vt:lpstr>Common design- Shared Services VPC</vt:lpstr>
      <vt:lpstr>Security groups across peered VPCs</vt:lpstr>
      <vt:lpstr>VPC Flow Logs</vt:lpstr>
      <vt:lpstr>VPC Flow logs</vt:lpstr>
      <vt:lpstr>Flow log record(text, space-delimited)</vt:lpstr>
      <vt:lpstr>VPC Endpoint</vt:lpstr>
      <vt:lpstr>PowerPoint Presentation</vt:lpstr>
      <vt:lpstr>Demo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Amazon virtual private cloud (VPC)   Create by: Team 1 Date: 22/5/2019</dc:title>
  <dc:creator>Le Thi Mai</dc:creator>
  <cp:lastModifiedBy>Le Thi Mai</cp:lastModifiedBy>
  <cp:revision>57</cp:revision>
  <dcterms:modified xsi:type="dcterms:W3CDTF">2019-05-23T01:30:44Z</dcterms:modified>
</cp:coreProperties>
</file>